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81" r:id="rId6"/>
    <p:sldId id="276" r:id="rId7"/>
    <p:sldId id="283" r:id="rId8"/>
    <p:sldId id="284" r:id="rId9"/>
    <p:sldId id="272" r:id="rId10"/>
    <p:sldId id="288" r:id="rId11"/>
    <p:sldId id="266" r:id="rId12"/>
    <p:sldId id="267" r:id="rId13"/>
    <p:sldId id="268" r:id="rId14"/>
    <p:sldId id="277" r:id="rId15"/>
    <p:sldId id="278" r:id="rId16"/>
    <p:sldId id="265" r:id="rId17"/>
    <p:sldId id="282" r:id="rId18"/>
    <p:sldId id="289" r:id="rId19"/>
    <p:sldId id="290" r:id="rId20"/>
    <p:sldId id="291" r:id="rId21"/>
    <p:sldId id="292" r:id="rId22"/>
    <p:sldId id="293" r:id="rId23"/>
    <p:sldId id="279" r:id="rId24"/>
    <p:sldId id="286" r:id="rId25"/>
    <p:sldId id="287" r:id="rId26"/>
    <p:sldId id="285" r:id="rId27"/>
    <p:sldId id="273" r:id="rId28"/>
    <p:sldId id="27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400A-013C-4E16-98FE-F5C9CB35F66F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5089-75CC-4EE9-B47A-EF00D6AC3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2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8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2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67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87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2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2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8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0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3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2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0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7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9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5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90E3-9036-40D6-A48C-AA24AB44F8C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18BEC0-C22D-4CF9-BB85-9BD17C383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du.rosminzdrav.ru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7692" y="1748063"/>
            <a:ext cx="8532440" cy="1828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Непрерывное медицинское образование врача патологоанатома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3912" y="5105400"/>
            <a:ext cx="4816624" cy="1752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ЗАБОЗЛАЕВ Ф.Г.</a:t>
            </a: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C33C0A-EA66-862A-A04A-9E8AABE9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3" y="182413"/>
            <a:ext cx="5051503" cy="65398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770E63-B58B-CB4E-4361-2527BE60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52" y="349682"/>
            <a:ext cx="3595803" cy="47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2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При представлении документов посредством электронной почты: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397" y="1735436"/>
            <a:ext cx="8946541" cy="4195481"/>
          </a:xfrm>
        </p:spPr>
        <p:txBody>
          <a:bodyPr>
            <a:noAutofit/>
          </a:bodyPr>
          <a:lstStyle/>
          <a:p>
            <a:r>
              <a:rPr lang="ru-RU" sz="2000" dirty="0"/>
              <a:t>при копировании или сканировании (фотографировании) документов рекомендуется избегать образования на копиях затемнений, полос, пятен, теней, изображения посторонних предметов и т.п.;</a:t>
            </a:r>
          </a:p>
          <a:p>
            <a:r>
              <a:rPr lang="ru-RU" sz="2000" dirty="0"/>
              <a:t>каждый документ представляется в виде отдельного файла, с указанием в наименовании файла фамилии и инициалов аккредитуемого, а также вида документа и количества листов/страниц (например: Николаев Н.Н. копия паспорта на 2 л., Николаев Н.Н. заявление на 1 л. и т.п.);</a:t>
            </a:r>
          </a:p>
          <a:p>
            <a:r>
              <a:rPr lang="ru-RU" sz="2000" dirty="0"/>
              <a:t>сканирование документа с бумажного носителя производится в масштабе 1:1;</a:t>
            </a:r>
          </a:p>
          <a:p>
            <a:r>
              <a:rPr lang="ru-RU" sz="2000" dirty="0"/>
              <a:t>размер одного файла электронного документа не должен превышать 20 Мб;</a:t>
            </a:r>
          </a:p>
          <a:p>
            <a:r>
              <a:rPr lang="ru-RU" sz="2000" dirty="0"/>
              <a:t>все представляемые файлы, в том числе в формате HEIC(HEIF), преобразовываются в один из следующих форматов: </a:t>
            </a:r>
            <a:r>
              <a:rPr lang="ru-RU" sz="2000" b="1" dirty="0"/>
              <a:t>PDF, JPEG (JPG), PNG, TIFF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31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48" y="255992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График приема и регистрации документов для прохождения периодической аккредитации федеральным аккредитационным центром (для специалистов с </a:t>
            </a:r>
            <a:r>
              <a:rPr lang="ru-RU" sz="3200" b="1" u="sng" dirty="0">
                <a:solidFill>
                  <a:srgbClr val="002060"/>
                </a:solidFill>
              </a:rPr>
              <a:t>высшим</a:t>
            </a:r>
            <a:r>
              <a:rPr lang="ru-RU" sz="3200" b="1" dirty="0">
                <a:solidFill>
                  <a:srgbClr val="002060"/>
                </a:solidFill>
              </a:rPr>
              <a:t> медицинским образованием):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0" y="2567929"/>
            <a:ext cx="8946541" cy="3262032"/>
          </a:xfrm>
        </p:spPr>
        <p:txBody>
          <a:bodyPr>
            <a:noAutofit/>
          </a:bodyPr>
          <a:lstStyle/>
          <a:p>
            <a:r>
              <a:rPr lang="ru-RU" sz="2400" dirty="0"/>
              <a:t>Документы представляются </a:t>
            </a:r>
            <a:r>
              <a:rPr lang="ru-RU" sz="2400" b="1" dirty="0"/>
              <a:t>заказным письмом</a:t>
            </a:r>
            <a:r>
              <a:rPr lang="ru-RU" sz="2400" dirty="0"/>
              <a:t> по адресу: 125993, г. Москва, ул. Баррикадная, д. 2/1, стр. 1:</a:t>
            </a:r>
          </a:p>
          <a:p>
            <a:pPr marL="0" indent="0">
              <a:buNone/>
            </a:pPr>
            <a:r>
              <a:rPr lang="ru-RU" sz="2400" dirty="0"/>
              <a:t>Понедельник – четверг 9:30-12:45 и 14:00-16:00</a:t>
            </a:r>
          </a:p>
          <a:p>
            <a:pPr marL="0" indent="0">
              <a:buNone/>
            </a:pPr>
            <a:r>
              <a:rPr lang="ru-RU" sz="2400" dirty="0"/>
              <a:t>Пятница 9:30-12:45 и 14:00-15:00</a:t>
            </a:r>
          </a:p>
          <a:p>
            <a:r>
              <a:rPr lang="ru-RU" sz="2400" dirty="0"/>
              <a:t>Документы представляются </a:t>
            </a:r>
            <a:r>
              <a:rPr lang="ru-RU" sz="2400" b="1" dirty="0"/>
              <a:t>по электронной почте</a:t>
            </a:r>
            <a:r>
              <a:rPr lang="ru-RU" sz="2400" dirty="0"/>
              <a:t> </a:t>
            </a:r>
            <a:r>
              <a:rPr lang="ru-RU" sz="2400" b="1" u="sng" dirty="0"/>
              <a:t>info@fca.rmapo.ru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Понедельник – четверг 9:30-16:00</a:t>
            </a:r>
          </a:p>
          <a:p>
            <a:pPr marL="0" indent="0">
              <a:buNone/>
            </a:pPr>
            <a:r>
              <a:rPr lang="ru-RU" sz="2400" dirty="0"/>
              <a:t>Пятница 9:30-15:00</a:t>
            </a:r>
          </a:p>
        </p:txBody>
      </p:sp>
    </p:spTree>
    <p:extLst>
      <p:ext uri="{BB962C8B-B14F-4D97-AF65-F5344CB8AC3E}">
        <p14:creationId xmlns:p14="http://schemas.microsoft.com/office/powerpoint/2010/main" val="153355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38" y="351997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График приема и регистрации документов для прохождения периодической аккредитации федеральным </a:t>
            </a:r>
            <a:r>
              <a:rPr lang="ru-RU" sz="3200" b="1" dirty="0" err="1">
                <a:solidFill>
                  <a:srgbClr val="002060"/>
                </a:solidFill>
              </a:rPr>
              <a:t>аккредитационным</a:t>
            </a:r>
            <a:r>
              <a:rPr lang="ru-RU" sz="3200" b="1" dirty="0">
                <a:solidFill>
                  <a:srgbClr val="002060"/>
                </a:solidFill>
              </a:rPr>
              <a:t> центром (для специалистов с </a:t>
            </a:r>
            <a:r>
              <a:rPr lang="ru-RU" sz="3200" b="1" u="sng" dirty="0">
                <a:solidFill>
                  <a:srgbClr val="002060"/>
                </a:solidFill>
              </a:rPr>
              <a:t>средним</a:t>
            </a:r>
            <a:r>
              <a:rPr lang="ru-RU" sz="3200" b="1" dirty="0">
                <a:solidFill>
                  <a:srgbClr val="002060"/>
                </a:solidFill>
              </a:rPr>
              <a:t> медицинским образованием):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0" y="3429000"/>
            <a:ext cx="8946541" cy="1790418"/>
          </a:xfrm>
        </p:spPr>
        <p:txBody>
          <a:bodyPr>
            <a:normAutofit/>
          </a:bodyPr>
          <a:lstStyle/>
          <a:p>
            <a:r>
              <a:rPr lang="ru-RU" sz="2400" dirty="0"/>
              <a:t>Документы представляются </a:t>
            </a:r>
            <a:r>
              <a:rPr lang="ru-RU" sz="2400" b="1" dirty="0"/>
              <a:t>почтой</a:t>
            </a:r>
            <a:r>
              <a:rPr lang="ru-RU" sz="2400" dirty="0"/>
              <a:t> по адресу: 107564, г. Москва, ул. </a:t>
            </a:r>
            <a:r>
              <a:rPr lang="ru-RU" sz="2400" dirty="0" err="1"/>
              <a:t>Лосиноостровская</a:t>
            </a:r>
            <a:r>
              <a:rPr lang="ru-RU" sz="2400" dirty="0"/>
              <a:t>, д. 2:</a:t>
            </a:r>
          </a:p>
          <a:p>
            <a:pPr marL="0" indent="0">
              <a:buNone/>
            </a:pPr>
            <a:r>
              <a:rPr lang="ru-RU" sz="2400" dirty="0"/>
              <a:t>Понедельник – четверг 10:00-12:00 и 14:00-16:00</a:t>
            </a:r>
            <a:br>
              <a:rPr lang="ru-RU" sz="2400" dirty="0"/>
            </a:br>
            <a:r>
              <a:rPr lang="ru-RU" sz="2400" dirty="0"/>
              <a:t>Пятница – не приемный день</a:t>
            </a:r>
          </a:p>
        </p:txBody>
      </p:sp>
    </p:spTree>
    <p:extLst>
      <p:ext uri="{BB962C8B-B14F-4D97-AF65-F5344CB8AC3E}">
        <p14:creationId xmlns:p14="http://schemas.microsoft.com/office/powerpoint/2010/main" val="83240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6271F-8A3D-BA1A-B537-DB9F86CD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83" y="35804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Если подаете через ФРМР</a:t>
            </a:r>
            <a:r>
              <a:rPr lang="ru-RU" dirty="0">
                <a:solidFill>
                  <a:srgbClr val="00206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AAC984-D140-B809-BB60-3A12D79D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64" y="1382617"/>
            <a:ext cx="8596668" cy="547538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sz="18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В нем указываются </a:t>
            </a:r>
            <a:r>
              <a:rPr lang="ru-RU" dirty="0">
                <a:solidFill>
                  <a:srgbClr val="333333"/>
                </a:solidFill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документе, удостоверяющим личность</a:t>
            </a:r>
            <a:r>
              <a:rPr lang="ru-RU" sz="18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сведения о сертификате специалиста или прохождении аккредитации, информация об образовании</a:t>
            </a:r>
            <a:r>
              <a:rPr lang="ru-RU" dirty="0">
                <a:solidFill>
                  <a:srgbClr val="333333"/>
                </a:solidFill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и о</a:t>
            </a:r>
            <a:r>
              <a:rPr lang="ru-RU" sz="18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квалификации, подтверждающих присвоение квалификации по результатам ДПО - профессиональной переподготовке (если специальность была получена после переподготовки), документах о квалификации, подтверждающих повышение квалификации за отчетный период, сведения о трудовой деятельности;</a:t>
            </a:r>
            <a:endParaRPr lang="ru-RU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r>
              <a:rPr lang="ru-RU" sz="18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18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которое формируется через ФРМР за период профессиональной деятельности со дня получения последнего сертификата специалиста, или прохождения аккредитации специалиста по соответствующей специальности;</a:t>
            </a:r>
            <a:endParaRPr lang="ru-RU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копия документа</a:t>
            </a:r>
            <a:r>
              <a:rPr lang="ru-RU" sz="18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подтверждающего изменение Ф. И. О.;</a:t>
            </a:r>
            <a:endParaRPr lang="ru-RU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 НАЛИЧИИ КАТЕГОРИИ- копия выписки</a:t>
            </a:r>
            <a:r>
              <a:rPr lang="ru-RU" sz="18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из приказа о присвоении квалификационной категории (присвоенной в текущем или прошлом году)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Копия трудовой книжки или сведения о трудовой деятельности</a:t>
            </a:r>
            <a:endParaRPr lang="en-US" sz="1800" dirty="0">
              <a:solidFill>
                <a:srgbClr val="333333"/>
              </a:solidFill>
              <a:effectLst/>
              <a:latin typeface="PT Sans" panose="020B0503020203020204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7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F5B87-1DB7-7959-7595-5CDF4280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Если направляете документы по почте</a:t>
            </a:r>
            <a:r>
              <a:rPr lang="ru-RU" b="1" dirty="0">
                <a:solidFill>
                  <a:srgbClr val="002060"/>
                </a:solidFill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F8C39F-C94B-A3CB-31B2-8416F9EB1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92366"/>
            <a:ext cx="8596668" cy="5827923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Заявление: о допуске к периодической аккредитации специалиста</a:t>
            </a:r>
            <a:r>
              <a:rPr lang="ru-RU" sz="33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3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копия </a:t>
            </a:r>
            <a:r>
              <a:rPr lang="ru-RU" sz="33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документа, удостоверяющего личность</a:t>
            </a:r>
            <a:r>
              <a:rPr lang="ru-RU" sz="33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3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СНИЛС</a:t>
            </a:r>
            <a:r>
              <a:rPr lang="ru-RU" sz="33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3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копия документа</a:t>
            </a:r>
            <a:r>
              <a:rPr lang="ru-RU" sz="33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подтверждающего изменение Ф. И. О.;</a:t>
            </a:r>
            <a:endParaRPr lang="ru-RU" sz="33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портфолио</a:t>
            </a:r>
            <a:r>
              <a:rPr lang="ru-RU" sz="33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Копия сертификата специалиста (в случае отсутствия действующей аккредитации специалиста по данной специальности)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копии документов</a:t>
            </a:r>
            <a:r>
              <a:rPr lang="ru-RU" sz="33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 квалификации, подтверждающих присвоение квалификации по результатам ДПО – профессиональной переподготовки</a:t>
            </a:r>
            <a:endParaRPr lang="en-US" sz="33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Копия документов об образовании и о  квалификации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копии документов</a:t>
            </a:r>
            <a:r>
              <a:rPr lang="ru-RU" sz="33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 квалификации, подтверждающих повышение квалификации за отчетный период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3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Копии трудовой книжки или сведения о трудовой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i="1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 НАЛИЧИИ КАТЕГОРИИ- копия выписки</a:t>
            </a:r>
            <a:r>
              <a:rPr lang="ru-RU" sz="36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из приказа о присвоении квалификационной категории (присвоенной в текущем или прошлом году)</a:t>
            </a:r>
            <a:endParaRPr lang="ru-RU" sz="33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60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Под надлежащим заверением копии документа об образовании понимается, в частности: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397" y="2133709"/>
            <a:ext cx="8946541" cy="4195481"/>
          </a:xfrm>
        </p:spPr>
        <p:txBody>
          <a:bodyPr>
            <a:noAutofit/>
          </a:bodyPr>
          <a:lstStyle/>
          <a:p>
            <a:r>
              <a:rPr lang="ru-RU" sz="2000" dirty="0"/>
              <a:t>заверение копии документа нотариусом;</a:t>
            </a:r>
          </a:p>
          <a:p>
            <a:r>
              <a:rPr lang="ru-RU" sz="2000" dirty="0"/>
              <a:t>заверение копии документа учреждением и организацией, от которых исходит соответствующий документ (абзац первый п. 1 Указа Президиума Верховного Совета СССР от 4 августа 1983 г. N 9779-X «О порядке выдачи и свидетельствования предприятиями, учреждениями и организациями копий документов, касающихся прав граждан»);</a:t>
            </a:r>
          </a:p>
          <a:p>
            <a:r>
              <a:rPr lang="ru-RU" sz="2000" dirty="0"/>
              <a:t>заверение копии документа организацией, в которой представитель работает (п. 1 Указа Президиума Верховного Совета СССР от 4 августа 1983 г. N 9779-X «О порядке выдачи и свидетельствования предприятиями, учреждениями и организациями копий документов, касающихся прав граждан»).</a:t>
            </a:r>
          </a:p>
        </p:txBody>
      </p:sp>
    </p:spTree>
    <p:extLst>
      <p:ext uri="{BB962C8B-B14F-4D97-AF65-F5344CB8AC3E}">
        <p14:creationId xmlns:p14="http://schemas.microsoft.com/office/powerpoint/2010/main" val="294940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6FB51C-791B-E4BE-9D66-2D88BE7ED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" y="479502"/>
            <a:ext cx="10370634" cy="6088566"/>
          </a:xfrm>
        </p:spPr>
        <p:txBody>
          <a:bodyPr>
            <a:noAutofit/>
          </a:bodyPr>
          <a:lstStyle/>
          <a:p>
            <a:r>
              <a:rPr lang="ru-RU" sz="5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1 января 2023г. шаблоны всех документов (заявления, портфолио, отчета) </a:t>
            </a:r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изменились</a:t>
            </a:r>
            <a:r>
              <a:rPr lang="ru-RU" sz="5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Проверьте, чтобы все шаблоны соответствовали приказу № 709н.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0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41E95D-8484-1983-5E54-6CAF1F5D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2" y="0"/>
            <a:ext cx="5675972" cy="67783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52DD59-89F4-B8B0-D2B4-A0100FBF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58" y="79668"/>
            <a:ext cx="5119804" cy="65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8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EB4A40-8706-E431-FA67-8BB52C4C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9" y="133350"/>
            <a:ext cx="95535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6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57" y="213064"/>
            <a:ext cx="980501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Федеральный закон Российской Федерации от 21 ноября 2011 г. N 323-ФЗ "Об основах охраны здоровья граждан в Российской Федерации"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9883" y="1828800"/>
            <a:ext cx="8678690" cy="490250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медицинские работники </a:t>
            </a:r>
            <a:r>
              <a:rPr lang="ru-RU" sz="2400" b="1" dirty="0"/>
              <a:t>обязаны повышать свою квалификацию (статья 73) и не реже 1 раза в 5 лет проходить аккредитацию</a:t>
            </a:r>
            <a:r>
              <a:rPr lang="ru-RU" sz="2400" dirty="0"/>
              <a:t> в соответствии с порядком установленным Минздравом РФ (статья 69</a:t>
            </a:r>
            <a:r>
              <a:rPr lang="en-US" sz="2400" dirty="0"/>
              <a:t> </a:t>
            </a:r>
            <a:r>
              <a:rPr lang="ru-RU" sz="2400" dirty="0"/>
              <a:t>ч.3)(с 01.01.2016г.)</a:t>
            </a:r>
          </a:p>
          <a:p>
            <a:r>
              <a:rPr lang="ru-RU" sz="2400" dirty="0"/>
              <a:t>1. До 1 января 2026 года:</a:t>
            </a:r>
          </a:p>
          <a:p>
            <a:r>
              <a:rPr lang="ru-RU" sz="2400" dirty="0"/>
              <a:t>(в ред. Федерального закона от 29.12.2015 N 389-ФЗ)</a:t>
            </a:r>
          </a:p>
          <a:p>
            <a:r>
              <a:rPr lang="ru-RU" sz="2400" dirty="0"/>
              <a:t>1) право на осуществление медицинской деятельности в Российской Федерации имеют лица, получившие высшее или среднее медицинское образование в Российской Федерации в соответствии с федеральными государственными образовательными стандартами и имеющие сертификат специалиста;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22FB0B-2E0B-FEF9-A57E-93335910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5" y="2170537"/>
            <a:ext cx="10839759" cy="4074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8D33E-5785-6268-0761-5125FFC528E1}"/>
              </a:ext>
            </a:extLst>
          </p:cNvPr>
          <p:cNvSpPr txBox="1"/>
          <p:nvPr/>
        </p:nvSpPr>
        <p:spPr>
          <a:xfrm>
            <a:off x="2483934" y="266958"/>
            <a:ext cx="6105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92D050"/>
                </a:solidFill>
                <a:latin typeface="TextbookNew-Bold"/>
              </a:rPr>
              <a:t>Портфолио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2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66282-A88C-DC06-534B-41125793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436A2-ADFB-573D-07E8-4E3BED8E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7011C7-CDB3-E520-5F79-C4FEF4F6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" y="156117"/>
            <a:ext cx="11628916" cy="65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7A855-7190-38DD-2322-1B584D8D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2E9B-59BE-A4DC-17C9-EECCA080D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8B70F1-6E6C-F68D-CB5D-BBEECBF9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6" y="319266"/>
            <a:ext cx="11809576" cy="63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3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F7DB1-2149-09C3-99D2-03CF474C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86" y="18165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Меняется </a:t>
            </a:r>
            <a:r>
              <a:rPr lang="ru-RU" sz="2800" b="1" dirty="0">
                <a:solidFill>
                  <a:srgbClr val="00206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порядок согласования отчетов</a:t>
            </a:r>
            <a:r>
              <a:rPr lang="ru-RU" sz="2800" dirty="0">
                <a:solidFill>
                  <a:srgbClr val="00206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 для отдельных категорий специалистов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2134A0-F7A1-0ED5-7120-E0CD10F0C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45" y="1152810"/>
            <a:ext cx="4712499" cy="28976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A82EE4-8751-0CB6-6C79-E5CCE26BA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72" y="1152810"/>
            <a:ext cx="4687005" cy="27700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912C85-90A3-BB49-7ABF-3C43DAC71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40" y="4016246"/>
            <a:ext cx="4988432" cy="28848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2576BB-F642-9A35-440D-0EB89332B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572" y="4016246"/>
            <a:ext cx="4557213" cy="27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6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737-B723-0E51-9249-440D11C6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75" y="1338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i="0" u="none" strike="noStrike" baseline="0" dirty="0">
                <a:latin typeface="TextbookNew-Bold"/>
              </a:rPr>
              <a:t>Как не ошибиться в заявлении на аккредитацию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8C33D6-52D4-DC32-F5B1-0B7B5347D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598" y="1360449"/>
            <a:ext cx="8087261" cy="5363736"/>
          </a:xfrm>
        </p:spPr>
      </p:pic>
    </p:spTree>
    <p:extLst>
      <p:ext uri="{BB962C8B-B14F-4D97-AF65-F5344CB8AC3E}">
        <p14:creationId xmlns:p14="http://schemas.microsoft.com/office/powerpoint/2010/main" val="2673286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7D9D8-2141-E558-9842-FD22831A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r>
              <a:rPr lang="ru-RU" sz="4400" b="1" i="0" u="none" strike="noStrike" baseline="0" dirty="0">
                <a:latin typeface="TextbookNew-Bold"/>
              </a:rPr>
              <a:t>Как не ошибиться в портфолио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5026DA-5BA6-42C9-4582-9FED90F43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" y="986571"/>
            <a:ext cx="8150147" cy="57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5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0092-75A0-71B5-8308-9214FBC0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Нюансы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B2C2F-A23E-D652-99D4-D7C207805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0" u="none" strike="noStrike" baseline="0" dirty="0">
                <a:latin typeface="NimrodCyrMT-Bold"/>
              </a:rPr>
              <a:t>Если получили отказ, подайте документы повторно. </a:t>
            </a:r>
            <a:r>
              <a:rPr lang="ru-RU" sz="2400" b="0" i="0" u="none" strike="noStrike" baseline="0" dirty="0">
                <a:latin typeface="NimrodCyrMT"/>
              </a:rPr>
              <a:t>Сначала выясните причину, ее пишут в сопроводительном письме. Причин может быть две: подали не все необходимые документы или указали недостоверные сведения о повышении квалификации. Исправьте ошибки, добавьте недостающие формы и направляйте документы повторно</a:t>
            </a:r>
          </a:p>
          <a:p>
            <a:pPr algn="l"/>
            <a:r>
              <a:rPr lang="ru-RU" sz="2400" b="1" i="0" u="none" strike="noStrike" baseline="0" dirty="0">
                <a:latin typeface="NimrodCyrMT-Bold"/>
              </a:rPr>
              <a:t>Получите допуск к работе в электронном виде. </a:t>
            </a:r>
            <a:r>
              <a:rPr lang="ru-RU" sz="2400" b="0" i="0" u="none" strike="noStrike" baseline="0" dirty="0">
                <a:latin typeface="NimrodCyrMT"/>
              </a:rPr>
              <a:t>Не нужно получать бумажную версию свидетельства об аккредитации. Не нужны также выписка из ЕГИСЗ </a:t>
            </a:r>
            <a:r>
              <a:rPr lang="ru-RU" sz="2400" b="0" i="0" u="none" strike="noStrike" baseline="0" dirty="0" err="1">
                <a:latin typeface="NimrodCyrMT"/>
              </a:rPr>
              <a:t>илииз</a:t>
            </a:r>
            <a:r>
              <a:rPr lang="ru-RU" sz="2400" b="0" i="0" u="none" strike="noStrike" baseline="0" dirty="0">
                <a:latin typeface="NimrodCyrMT"/>
              </a:rPr>
              <a:t> протокола ЦАК. Допуск к работе появится автоматически в ФРМР.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3972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08214" y="260350"/>
            <a:ext cx="734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ym typeface="DIN Condensed"/>
                <a:hlinkClick r:id="rId2"/>
              </a:rPr>
              <a:t>EDU.ROSMINZDRAV.RU</a:t>
            </a:r>
            <a:endParaRPr lang="ru-RU" sz="4400" b="1">
              <a:sym typeface="DIN Condensed"/>
            </a:endParaRPr>
          </a:p>
        </p:txBody>
      </p:sp>
      <p:pic>
        <p:nvPicPr>
          <p:cNvPr id="9219" name="Screen Shot 2016-02-11 at 12.46.11 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1196976"/>
            <a:ext cx="8713788" cy="49006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3791745" y="5949281"/>
            <a:ext cx="5629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703389" y="954088"/>
            <a:ext cx="7667625" cy="445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2366" y="536070"/>
            <a:ext cx="8490333" cy="621330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1.1. Переход к процедуре аккредитации специалистов осуществляется поэтапно с 1 января 2016 года по 31 декабря 2025 года включительно. Сроки и этапы указанного перехода, а также категории лиц, имеющих медицинское, фармацевтическое или иное образование и подлежащих аккредитации специалистов, определяются уполномоченным федеральным органом исполнительной власти.</a:t>
            </a:r>
          </a:p>
          <a:p>
            <a:pPr>
              <a:buNone/>
            </a:pPr>
            <a:r>
              <a:rPr lang="ru-RU" sz="2400" dirty="0"/>
              <a:t>    (часть 1.1 введена Федеральным законом от 29.12.2015 N 389-ФЗ)</a:t>
            </a:r>
          </a:p>
          <a:p>
            <a:r>
              <a:rPr lang="ru-RU" sz="2400" dirty="0"/>
              <a:t>2. Сертификаты специалиста, выданные медицинским и фармацевтическим работникам до 1 января 2021 года, действуют до истечения указанного в них срока. Форма, условия и порядок выдачи сертификата специалиста устанавливаются уполномоченным федеральным органом исполнительной власти.</a:t>
            </a:r>
          </a:p>
          <a:p>
            <a:pPr>
              <a:buNone/>
            </a:pPr>
            <a:r>
              <a:rPr lang="ru-RU" sz="2400" dirty="0"/>
              <a:t>    (в ред. Федерального закона от 29.12.2015 N 389-ФЗ)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Аккредитация специалиста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334" y="1718527"/>
            <a:ext cx="9325310" cy="5139473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2800" dirty="0"/>
              <a:t>процедура определения соответствия готовности лица, получившего высшее или среднее медицинское или фармацевтическое образование, к осуществлению медицинской деятельности по определенной медицинской специальности 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установленными порядками оказания медицинской помощи и со стандартами медицинской помощи </a:t>
            </a:r>
            <a:r>
              <a:rPr lang="ru-RU" sz="2800" dirty="0"/>
              <a:t>либо фармацевтической деятельности.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464AB-B2EB-0EA5-461E-64D957CF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14" y="0"/>
            <a:ext cx="5355971" cy="68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7F49E-0C46-AD6F-D7D2-BA0089A1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Что изменилось при</a:t>
            </a:r>
            <a:r>
              <a:rPr lang="ru-RU" sz="3200" b="1" dirty="0">
                <a:solidFill>
                  <a:srgbClr val="00206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аккредитации в 2023 году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D6D8C-6BC1-B042-3DAC-42CBFC017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1050"/>
              </a:spcBef>
              <a:spcAft>
                <a:spcPts val="1050"/>
              </a:spcAft>
            </a:pPr>
            <a:r>
              <a:rPr lang="ru-RU" sz="32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1. Согласно новому приказу подать документы в ФАЦ можно будет </a:t>
            </a:r>
            <a:r>
              <a:rPr lang="ru-RU" sz="3200" b="1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либо по почте, либо через ФРМР(Федеральный реестр медицинских работников)</a:t>
            </a:r>
            <a:r>
              <a:rPr lang="ru-RU" sz="32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u="sng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То есть лично занести документы в аккредитационный центр не получится.</a:t>
            </a:r>
            <a:endParaRPr lang="ru-RU" sz="3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050"/>
              </a:spcBef>
              <a:spcAft>
                <a:spcPts val="1050"/>
              </a:spcAft>
            </a:pPr>
            <a:r>
              <a:rPr lang="ru-RU" sz="3200" dirty="0">
                <a:solidFill>
                  <a:srgbClr val="333333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2. Список документов, которые нужно направить в ФАЦ, зависит от способа подачи.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47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7F936-D7E2-CFF7-A1F2-0CE7E94E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4009"/>
            <a:ext cx="8596668" cy="93276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Основные моменты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A2EE8-75F5-F710-8E37-806E9519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3552"/>
            <a:ext cx="8596668" cy="5706737"/>
          </a:xfrm>
        </p:spPr>
        <p:txBody>
          <a:bodyPr>
            <a:normAutofit lnSpcReduction="10000"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Медицинская аккредитация-2023 проводится с учетом квалификационных требований и профессиональных стандартов (при наличии)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Для периодической аккредитации в течение отчетного периода нужно работать и проходить повышение квалификации по аккредитуемой специальности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С 2023 года проходить периодическую аккредитацию могут специалисты с немедицинским образованием, проработавшие на медицинских должностях более пяти лет</a:t>
            </a:r>
          </a:p>
          <a:p>
            <a:r>
              <a:rPr lang="ru-RU" sz="2000" b="1" i="0" u="sng" dirty="0">
                <a:solidFill>
                  <a:srgbClr val="000000"/>
                </a:solidFill>
                <a:effectLst/>
                <a:latin typeface="-apple-system"/>
              </a:rPr>
              <a:t>Периодическая аккредитация медицинских и фармацевтических специалистов </a:t>
            </a:r>
            <a:r>
              <a:rPr lang="en-US" sz="2000" b="1" i="0" u="sng" dirty="0">
                <a:solidFill>
                  <a:srgbClr val="000000"/>
                </a:solidFill>
                <a:effectLst/>
                <a:latin typeface="-apple-system"/>
              </a:rPr>
              <a:t>c</a:t>
            </a:r>
            <a:r>
              <a:rPr lang="ru-RU" sz="2000" b="1" i="0" u="sng" dirty="0">
                <a:solidFill>
                  <a:srgbClr val="000000"/>
                </a:solidFill>
                <a:effectLst/>
                <a:latin typeface="-apple-system"/>
              </a:rPr>
              <a:t> 2023 по</a:t>
            </a:r>
            <a:r>
              <a:rPr lang="en-US" sz="2000" b="1" u="sng" dirty="0">
                <a:solidFill>
                  <a:srgbClr val="000000"/>
                </a:solidFill>
                <a:latin typeface="-apple-system"/>
              </a:rPr>
              <a:t> 2029</a:t>
            </a:r>
            <a:r>
              <a:rPr lang="ru-RU" sz="2000" b="1" u="sng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2000" b="1" u="sng" dirty="0" err="1">
                <a:solidFill>
                  <a:srgbClr val="000000"/>
                </a:solidFill>
                <a:latin typeface="-apple-system"/>
              </a:rPr>
              <a:t>гг.</a:t>
            </a:r>
            <a:r>
              <a:rPr lang="ru-RU" sz="2000" b="1" i="0" u="sng" dirty="0" err="1">
                <a:solidFill>
                  <a:srgbClr val="000000"/>
                </a:solidFill>
                <a:effectLst/>
                <a:latin typeface="-apple-system"/>
              </a:rPr>
              <a:t>состоит</a:t>
            </a:r>
            <a:r>
              <a:rPr lang="ru-RU" sz="2000" b="1" i="0" u="sng" dirty="0">
                <a:solidFill>
                  <a:srgbClr val="000000"/>
                </a:solidFill>
                <a:effectLst/>
                <a:latin typeface="-apple-system"/>
              </a:rPr>
              <a:t> из одного этапа — оценки портфолио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За пять лет вам нужно пройти обучение длительностью 144 часа: или повышение квалификации, или повышение квалификации и другое обучение на портале НМО. Если вы учитесь в системе НМО, помните: минимум 72 ЗЕТ (балла) нужно набрать за счет повышения квалификации.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410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7F936-D7E2-CFF7-A1F2-0CE7E94E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4009"/>
            <a:ext cx="8596668" cy="93276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Основные моменты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A2EE8-75F5-F710-8E37-806E9519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3552"/>
            <a:ext cx="8596668" cy="5706737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Заявление в ФАЦ направляйте через ФРМР. Если данные о вас отсутствуют в ФРМР, можете подавать документы по почте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Список документов для аккредитации медработников зависит от способа подачи и от того, в каком году специалисту присвоена квалификационная категория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Если вам присвоена квалификационная категория в год подачи документов на аккредитацию или за год до этого, вам не нужно прикладывать к портфолио отчет о профессиональной деятельности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Изменился порядок согласования отчета для руководителей организаций, ИП, специалистов в декрете, временно не работающих и преподавателей и научных сотрудников</a:t>
            </a:r>
          </a:p>
          <a:p>
            <a:r>
              <a:rPr lang="ru-RU" sz="2000" b="1" i="0" u="sng" dirty="0">
                <a:solidFill>
                  <a:srgbClr val="000000"/>
                </a:solidFill>
                <a:effectLst/>
                <a:latin typeface="-apple-system"/>
              </a:rPr>
              <a:t>Теперь в процедуре аккредитации могут быть задействованы профессиональные НКО</a:t>
            </a:r>
          </a:p>
          <a:p>
            <a:endParaRPr lang="ru-RU" sz="2000" b="1" i="0" u="sng" dirty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5057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1CBF90-1E07-AD5B-4EEB-82A8BF45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702" y="38735"/>
            <a:ext cx="4380865" cy="33902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8D45B5-059C-A7AF-3A0B-FB3DACA7E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1" y="0"/>
            <a:ext cx="4756289" cy="65712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0FD018-1630-10B4-7ABE-6030658F4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990" y="3429000"/>
            <a:ext cx="4756289" cy="32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68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620</TotalTime>
  <Words>1314</Words>
  <Application>Microsoft Office PowerPoint</Application>
  <PresentationFormat>Широкоэкранный</PresentationFormat>
  <Paragraphs>78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-apple-system</vt:lpstr>
      <vt:lpstr>Arial</vt:lpstr>
      <vt:lpstr>Calibri</vt:lpstr>
      <vt:lpstr>NimrodCyrMT</vt:lpstr>
      <vt:lpstr>NimrodCyrMT-Bold</vt:lpstr>
      <vt:lpstr>PT Sans</vt:lpstr>
      <vt:lpstr>Symbol</vt:lpstr>
      <vt:lpstr>TextbookNew-Bold</vt:lpstr>
      <vt:lpstr>Times New Roman</vt:lpstr>
      <vt:lpstr>Trebuchet MS</vt:lpstr>
      <vt:lpstr>Wingdings 3</vt:lpstr>
      <vt:lpstr>Аспект</vt:lpstr>
      <vt:lpstr>Непрерывное медицинское образование врача патологоанатома</vt:lpstr>
      <vt:lpstr>Федеральный закон Российской Федерации от 21 ноября 2011 г. N 323-ФЗ "Об основах охраны здоровья граждан в Российской Федерации" </vt:lpstr>
      <vt:lpstr>Презентация PowerPoint</vt:lpstr>
      <vt:lpstr>Аккредитация специалиста </vt:lpstr>
      <vt:lpstr>Презентация PowerPoint</vt:lpstr>
      <vt:lpstr>Что изменилось при аккредитации в 2023 году </vt:lpstr>
      <vt:lpstr>Основные моменты</vt:lpstr>
      <vt:lpstr>Основные моменты</vt:lpstr>
      <vt:lpstr>Презентация PowerPoint</vt:lpstr>
      <vt:lpstr>Презентация PowerPoint</vt:lpstr>
      <vt:lpstr>При представлении документов посредством электронной почты:</vt:lpstr>
      <vt:lpstr>График приема и регистрации документов для прохождения периодической аккредитации федеральным аккредитационным центром (для специалистов с высшим медицинским образованием):</vt:lpstr>
      <vt:lpstr>График приема и регистрации документов для прохождения периодической аккредитации федеральным аккредитационным центром (для специалистов с средним медицинским образованием):</vt:lpstr>
      <vt:lpstr>Если подаете через ФРМР: </vt:lpstr>
      <vt:lpstr>Если направляете документы по почте: </vt:lpstr>
      <vt:lpstr>Под надлежащим заверением копии документа об образовании понимается, в частности: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Меняется порядок согласования отчетов для отдельных категорий специалистов</vt:lpstr>
      <vt:lpstr>Как не ошибиться в заявлении на аккредитацию</vt:lpstr>
      <vt:lpstr>Как не ошибиться в портфолио</vt:lpstr>
      <vt:lpstr>Нюансы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Непрерывное медицинское образование врача патологоанатома</dc:title>
  <dc:creator>Забозлаев Федор Георгиевич</dc:creator>
  <cp:lastModifiedBy>Забозлаев Федор Георгиевич</cp:lastModifiedBy>
  <cp:revision>10</cp:revision>
  <dcterms:created xsi:type="dcterms:W3CDTF">2022-10-26T21:42:23Z</dcterms:created>
  <dcterms:modified xsi:type="dcterms:W3CDTF">2023-02-28T10:08:09Z</dcterms:modified>
</cp:coreProperties>
</file>